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Fraunces Extra Bold"/>
      <p:regular r:id="rId17"/>
    </p:embeddedFont>
    <p:embeddedFont>
      <p:font typeface="Fraunces Extra Bold"/>
      <p:regular r:id="rId18"/>
    </p:embeddedFont>
    <p:embeddedFont>
      <p:font typeface="Nobile"/>
      <p:regular r:id="rId19"/>
    </p:embeddedFont>
    <p:embeddedFont>
      <p:font typeface="Nobile"/>
      <p:regular r:id="rId20"/>
    </p:embeddedFont>
    <p:embeddedFont>
      <p:font typeface="Nobile"/>
      <p:regular r:id="rId21"/>
    </p:embeddedFont>
    <p:embeddedFont>
      <p:font typeface="Nobile"/>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4-1.png>
</file>

<file path=ppt/media/image-4-2.png>
</file>

<file path=ppt/media/image-4-3.png>
</file>

<file path=ppt/media/image-4-4.png>
</file>

<file path=ppt/media/image-5-1.png>
</file>

<file path=ppt/media/image-6-1.png>
</file>

<file path=ppt/media/image-7-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17878"/>
            <a:ext cx="7556421" cy="3912870"/>
          </a:xfrm>
          <a:prstGeom prst="rect">
            <a:avLst/>
          </a:prstGeom>
          <a:noFill/>
          <a:ln/>
        </p:spPr>
        <p:txBody>
          <a:bodyPr wrap="square" lIns="0" tIns="0" rIns="0" bIns="0" rtlCol="0" anchor="t"/>
          <a:lstStyle/>
          <a:p>
            <a:pPr indent="0" marL="0">
              <a:lnSpc>
                <a:spcPts val="7700"/>
              </a:lnSpc>
              <a:buNone/>
            </a:pPr>
            <a:r>
              <a:rPr lang="en-US" sz="6150" b="1" dirty="0">
                <a:solidFill>
                  <a:srgbClr val="3B4540"/>
                </a:solidFill>
                <a:latin typeface="Fraunces Extra Bold" pitchFamily="34" charset="0"/>
                <a:ea typeface="Fraunces Extra Bold" pitchFamily="34" charset="-122"/>
                <a:cs typeface="Fraunces Extra Bold" pitchFamily="34" charset="-120"/>
              </a:rPr>
              <a:t>Arduino Powered Numbers Conversion System</a:t>
            </a:r>
            <a:endParaRPr lang="en-US" sz="6150" dirty="0"/>
          </a:p>
        </p:txBody>
      </p:sp>
      <p:sp>
        <p:nvSpPr>
          <p:cNvPr id="4" name="Text 1"/>
          <p:cNvSpPr/>
          <p:nvPr/>
        </p:nvSpPr>
        <p:spPr>
          <a:xfrm>
            <a:off x="793790" y="5370909"/>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This project demonstrates how to build a simple numbers conversion system using an Arduino microcontroller. It will convert a user-input number from one base to another.</a:t>
            </a:r>
            <a:endParaRPr lang="en-US" sz="1750" dirty="0"/>
          </a:p>
        </p:txBody>
      </p:sp>
      <p:sp>
        <p:nvSpPr>
          <p:cNvPr id="5" name="Shape 2"/>
          <p:cNvSpPr/>
          <p:nvPr/>
        </p:nvSpPr>
        <p:spPr>
          <a:xfrm>
            <a:off x="793790" y="6731675"/>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6739295"/>
            <a:ext cx="347663" cy="347663"/>
          </a:xfrm>
          <a:prstGeom prst="rect">
            <a:avLst/>
          </a:prstGeom>
        </p:spPr>
      </p:pic>
      <p:sp>
        <p:nvSpPr>
          <p:cNvPr id="7" name="Text 3"/>
          <p:cNvSpPr/>
          <p:nvPr/>
        </p:nvSpPr>
        <p:spPr>
          <a:xfrm>
            <a:off x="1270040" y="6714768"/>
            <a:ext cx="2457926" cy="396835"/>
          </a:xfrm>
          <a:prstGeom prst="rect">
            <a:avLst/>
          </a:prstGeom>
          <a:noFill/>
          <a:ln/>
        </p:spPr>
        <p:txBody>
          <a:bodyPr wrap="none" lIns="0" tIns="0" rIns="0" bIns="0" rtlCol="0" anchor="t"/>
          <a:lstStyle/>
          <a:p>
            <a:pPr algn="l" indent="0" marL="0">
              <a:lnSpc>
                <a:spcPts val="3100"/>
              </a:lnSpc>
              <a:buNone/>
            </a:pPr>
            <a:r>
              <a:rPr lang="en-US" sz="2200" b="1" dirty="0">
                <a:solidFill>
                  <a:srgbClr val="405449"/>
                </a:solidFill>
                <a:latin typeface="Nobile Bold" pitchFamily="34" charset="0"/>
                <a:ea typeface="Nobile Bold" pitchFamily="34" charset="-122"/>
                <a:cs typeface="Nobile Bold" pitchFamily="34" charset="-120"/>
              </a:rPr>
              <a:t>by Vinay Velpula</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Conclusion</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This project demonstrates the potential of Arduino microcontrollers for creating practical and educational tools. By combining hardware and software elements, we can build systems that enhance our understanding of number systems and their conversion.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28838"/>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Software Setup</a:t>
            </a:r>
            <a:endParaRPr lang="en-US" sz="4450" dirty="0"/>
          </a:p>
        </p:txBody>
      </p:sp>
      <p:sp>
        <p:nvSpPr>
          <p:cNvPr id="4" name="Shape 1"/>
          <p:cNvSpPr/>
          <p:nvPr/>
        </p:nvSpPr>
        <p:spPr>
          <a:xfrm>
            <a:off x="6280190" y="3432929"/>
            <a:ext cx="510302" cy="510302"/>
          </a:xfrm>
          <a:prstGeom prst="roundRect">
            <a:avLst>
              <a:gd name="adj" fmla="val 40005"/>
            </a:avLst>
          </a:prstGeom>
          <a:solidFill>
            <a:srgbClr val="E8F3E8"/>
          </a:solidFill>
          <a:ln/>
        </p:spPr>
      </p:sp>
      <p:sp>
        <p:nvSpPr>
          <p:cNvPr id="5" name="Text 2"/>
          <p:cNvSpPr/>
          <p:nvPr/>
        </p:nvSpPr>
        <p:spPr>
          <a:xfrm>
            <a:off x="6450449" y="3517940"/>
            <a:ext cx="169783"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1</a:t>
            </a:r>
            <a:endParaRPr lang="en-US" sz="2650" dirty="0"/>
          </a:p>
        </p:txBody>
      </p:sp>
      <p:sp>
        <p:nvSpPr>
          <p:cNvPr id="6" name="Text 3"/>
          <p:cNvSpPr/>
          <p:nvPr/>
        </p:nvSpPr>
        <p:spPr>
          <a:xfrm>
            <a:off x="7017306" y="3432929"/>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Arduino IDE</a:t>
            </a:r>
            <a:endParaRPr lang="en-US" sz="2200" dirty="0"/>
          </a:p>
        </p:txBody>
      </p:sp>
      <p:sp>
        <p:nvSpPr>
          <p:cNvPr id="7" name="Text 4"/>
          <p:cNvSpPr/>
          <p:nvPr/>
        </p:nvSpPr>
        <p:spPr>
          <a:xfrm>
            <a:off x="7017306" y="3923348"/>
            <a:ext cx="2927747" cy="217741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Start by installing the Arduino IDE, a user-friendly software platform for programming and uploading code to Arduino boards.</a:t>
            </a:r>
            <a:endParaRPr lang="en-US" sz="1750" dirty="0"/>
          </a:p>
        </p:txBody>
      </p:sp>
      <p:sp>
        <p:nvSpPr>
          <p:cNvPr id="8" name="Shape 5"/>
          <p:cNvSpPr/>
          <p:nvPr/>
        </p:nvSpPr>
        <p:spPr>
          <a:xfrm>
            <a:off x="10171867" y="3432929"/>
            <a:ext cx="510302" cy="510302"/>
          </a:xfrm>
          <a:prstGeom prst="roundRect">
            <a:avLst>
              <a:gd name="adj" fmla="val 40005"/>
            </a:avLst>
          </a:prstGeom>
          <a:solidFill>
            <a:srgbClr val="E8F3E8"/>
          </a:solidFill>
          <a:ln/>
        </p:spPr>
      </p:sp>
      <p:sp>
        <p:nvSpPr>
          <p:cNvPr id="9" name="Text 6"/>
          <p:cNvSpPr/>
          <p:nvPr/>
        </p:nvSpPr>
        <p:spPr>
          <a:xfrm>
            <a:off x="10315813" y="3517940"/>
            <a:ext cx="222409"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2</a:t>
            </a:r>
            <a:endParaRPr lang="en-US" sz="2650" dirty="0"/>
          </a:p>
        </p:txBody>
      </p:sp>
      <p:sp>
        <p:nvSpPr>
          <p:cNvPr id="10" name="Text 7"/>
          <p:cNvSpPr/>
          <p:nvPr/>
        </p:nvSpPr>
        <p:spPr>
          <a:xfrm>
            <a:off x="10908983" y="3432929"/>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Libraries</a:t>
            </a:r>
            <a:endParaRPr lang="en-US" sz="2200" dirty="0"/>
          </a:p>
        </p:txBody>
      </p:sp>
      <p:sp>
        <p:nvSpPr>
          <p:cNvPr id="11" name="Text 8"/>
          <p:cNvSpPr/>
          <p:nvPr/>
        </p:nvSpPr>
        <p:spPr>
          <a:xfrm>
            <a:off x="10908983" y="3923348"/>
            <a:ext cx="2927747" cy="1814513"/>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Consider using the LiquidCrystal library to interact with a basic LCD display for outputting the converted numbers.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721412"/>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Number Input</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Keypad</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Use a 4x4 keypad for users to input the number they wish to convert.</a:t>
            </a:r>
            <a:endParaRPr lang="en-US" sz="1750" dirty="0"/>
          </a:p>
        </p:txBody>
      </p:sp>
      <p:sp>
        <p:nvSpPr>
          <p:cNvPr id="5" name="Text 3"/>
          <p:cNvSpPr/>
          <p:nvPr/>
        </p:nvSpPr>
        <p:spPr>
          <a:xfrm>
            <a:off x="7599521" y="3997166"/>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Display</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An LCD display or a seven-segment display can be used to display the input number before and after conversion.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68561"/>
            <a:ext cx="640211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Conversion Algorithm</a:t>
            </a:r>
            <a:endParaRPr lang="en-US" sz="4450" dirty="0"/>
          </a:p>
        </p:txBody>
      </p:sp>
      <p:pic>
        <p:nvPicPr>
          <p:cNvPr id="4" name="Image 1" descr="preencoded.png">    </p:cNvPr>
          <p:cNvPicPr>
            <a:picLocks noChangeAspect="1"/>
          </p:cNvPicPr>
          <p:nvPr/>
        </p:nvPicPr>
        <p:blipFill>
          <a:blip r:embed="rId2"/>
          <a:stretch>
            <a:fillRect/>
          </a:stretch>
        </p:blipFill>
        <p:spPr>
          <a:xfrm>
            <a:off x="793790" y="1917502"/>
            <a:ext cx="1134070" cy="1814513"/>
          </a:xfrm>
          <a:prstGeom prst="rect">
            <a:avLst/>
          </a:prstGeom>
        </p:spPr>
      </p:pic>
      <p:sp>
        <p:nvSpPr>
          <p:cNvPr id="5" name="Text 1"/>
          <p:cNvSpPr/>
          <p:nvPr/>
        </p:nvSpPr>
        <p:spPr>
          <a:xfrm>
            <a:off x="2268022" y="214431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Input Number</a:t>
            </a:r>
            <a:endParaRPr lang="en-US" sz="2200" dirty="0"/>
          </a:p>
        </p:txBody>
      </p:sp>
      <p:sp>
        <p:nvSpPr>
          <p:cNvPr id="6" name="Text 2"/>
          <p:cNvSpPr/>
          <p:nvPr/>
        </p:nvSpPr>
        <p:spPr>
          <a:xfrm>
            <a:off x="2268022" y="2634734"/>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The system starts by receiving the number to convert.</a:t>
            </a:r>
            <a:endParaRPr lang="en-US" sz="1750" dirty="0"/>
          </a:p>
        </p:txBody>
      </p:sp>
      <p:pic>
        <p:nvPicPr>
          <p:cNvPr id="7" name="Image 2" descr="preencoded.png">    </p:cNvPr>
          <p:cNvPicPr>
            <a:picLocks noChangeAspect="1"/>
          </p:cNvPicPr>
          <p:nvPr/>
        </p:nvPicPr>
        <p:blipFill>
          <a:blip r:embed="rId3"/>
          <a:stretch>
            <a:fillRect/>
          </a:stretch>
        </p:blipFill>
        <p:spPr>
          <a:xfrm>
            <a:off x="793790" y="3732014"/>
            <a:ext cx="1134070" cy="1814513"/>
          </a:xfrm>
          <a:prstGeom prst="rect">
            <a:avLst/>
          </a:prstGeom>
        </p:spPr>
      </p:pic>
      <p:sp>
        <p:nvSpPr>
          <p:cNvPr id="8" name="Text 3"/>
          <p:cNvSpPr/>
          <p:nvPr/>
        </p:nvSpPr>
        <p:spPr>
          <a:xfrm>
            <a:off x="2268022" y="395882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Base Identification</a:t>
            </a:r>
            <a:endParaRPr lang="en-US" sz="2200" dirty="0"/>
          </a:p>
        </p:txBody>
      </p:sp>
      <p:sp>
        <p:nvSpPr>
          <p:cNvPr id="9" name="Text 4"/>
          <p:cNvSpPr/>
          <p:nvPr/>
        </p:nvSpPr>
        <p:spPr>
          <a:xfrm>
            <a:off x="2268022" y="4449247"/>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Determine the original base of the input number.</a:t>
            </a:r>
            <a:endParaRPr lang="en-US" sz="1750" dirty="0"/>
          </a:p>
        </p:txBody>
      </p:sp>
      <p:pic>
        <p:nvPicPr>
          <p:cNvPr id="10" name="Image 3" descr="preencoded.png">    </p:cNvPr>
          <p:cNvPicPr>
            <a:picLocks noChangeAspect="1"/>
          </p:cNvPicPr>
          <p:nvPr/>
        </p:nvPicPr>
        <p:blipFill>
          <a:blip r:embed="rId4"/>
          <a:stretch>
            <a:fillRect/>
          </a:stretch>
        </p:blipFill>
        <p:spPr>
          <a:xfrm>
            <a:off x="793790" y="5546527"/>
            <a:ext cx="1134070" cy="1814513"/>
          </a:xfrm>
          <a:prstGeom prst="rect">
            <a:avLst/>
          </a:prstGeom>
        </p:spPr>
      </p:pic>
      <p:sp>
        <p:nvSpPr>
          <p:cNvPr id="11" name="Text 5"/>
          <p:cNvSpPr/>
          <p:nvPr/>
        </p:nvSpPr>
        <p:spPr>
          <a:xfrm>
            <a:off x="2268022" y="577334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Conversion Logic</a:t>
            </a:r>
            <a:endParaRPr lang="en-US" sz="2200" dirty="0"/>
          </a:p>
        </p:txBody>
      </p:sp>
      <p:sp>
        <p:nvSpPr>
          <p:cNvPr id="12" name="Text 6"/>
          <p:cNvSpPr/>
          <p:nvPr/>
        </p:nvSpPr>
        <p:spPr>
          <a:xfrm>
            <a:off x="2268022" y="6263759"/>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Apply the appropriate algorithm to convert the input number to the desired base.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25134"/>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Output Display</a:t>
            </a:r>
            <a:endParaRPr lang="en-US" sz="4450" dirty="0"/>
          </a:p>
        </p:txBody>
      </p:sp>
      <p:sp>
        <p:nvSpPr>
          <p:cNvPr id="4" name="Shape 1"/>
          <p:cNvSpPr/>
          <p:nvPr/>
        </p:nvSpPr>
        <p:spPr>
          <a:xfrm>
            <a:off x="6280190" y="3074075"/>
            <a:ext cx="7556421" cy="3130391"/>
          </a:xfrm>
          <a:prstGeom prst="roundRect">
            <a:avLst>
              <a:gd name="adj" fmla="val 6521"/>
            </a:avLst>
          </a:prstGeom>
          <a:noFill/>
          <a:ln w="7620">
            <a:solidFill>
              <a:srgbClr val="000000">
                <a:alpha val="8000"/>
              </a:srgbClr>
            </a:solidFill>
            <a:prstDash val="solid"/>
          </a:ln>
        </p:spPr>
      </p:sp>
      <p:sp>
        <p:nvSpPr>
          <p:cNvPr id="5" name="Shape 2"/>
          <p:cNvSpPr/>
          <p:nvPr/>
        </p:nvSpPr>
        <p:spPr>
          <a:xfrm>
            <a:off x="6287810" y="3081695"/>
            <a:ext cx="7541181" cy="1739027"/>
          </a:xfrm>
          <a:prstGeom prst="rect">
            <a:avLst/>
          </a:prstGeom>
          <a:solidFill>
            <a:srgbClr val="FFFFFF">
              <a:alpha val="4000"/>
            </a:srgbClr>
          </a:solidFill>
          <a:ln/>
        </p:spPr>
      </p:sp>
      <p:sp>
        <p:nvSpPr>
          <p:cNvPr id="6" name="Text 3"/>
          <p:cNvSpPr/>
          <p:nvPr/>
        </p:nvSpPr>
        <p:spPr>
          <a:xfrm>
            <a:off x="6514624" y="3225403"/>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LCD</a:t>
            </a:r>
            <a:endParaRPr lang="en-US" sz="1750" dirty="0"/>
          </a:p>
        </p:txBody>
      </p:sp>
      <p:sp>
        <p:nvSpPr>
          <p:cNvPr id="7" name="Text 4"/>
          <p:cNvSpPr/>
          <p:nvPr/>
        </p:nvSpPr>
        <p:spPr>
          <a:xfrm>
            <a:off x="10289024" y="3225403"/>
            <a:ext cx="3313152"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Use an LCD display for displaying the converted number in a clear and readable format.</a:t>
            </a:r>
            <a:endParaRPr lang="en-US" sz="1750" dirty="0"/>
          </a:p>
        </p:txBody>
      </p:sp>
      <p:sp>
        <p:nvSpPr>
          <p:cNvPr id="8" name="Shape 5"/>
          <p:cNvSpPr/>
          <p:nvPr/>
        </p:nvSpPr>
        <p:spPr>
          <a:xfrm>
            <a:off x="6287810" y="4820722"/>
            <a:ext cx="7541181" cy="1376124"/>
          </a:xfrm>
          <a:prstGeom prst="rect">
            <a:avLst/>
          </a:prstGeom>
          <a:solidFill>
            <a:srgbClr val="000000">
              <a:alpha val="4000"/>
            </a:srgbClr>
          </a:solidFill>
          <a:ln/>
        </p:spPr>
      </p:sp>
      <p:sp>
        <p:nvSpPr>
          <p:cNvPr id="9" name="Text 6"/>
          <p:cNvSpPr/>
          <p:nvPr/>
        </p:nvSpPr>
        <p:spPr>
          <a:xfrm>
            <a:off x="6514624" y="4964430"/>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Seven-Segment</a:t>
            </a:r>
            <a:endParaRPr lang="en-US" sz="1750" dirty="0"/>
          </a:p>
        </p:txBody>
      </p:sp>
      <p:sp>
        <p:nvSpPr>
          <p:cNvPr id="10" name="Text 7"/>
          <p:cNvSpPr/>
          <p:nvPr/>
        </p:nvSpPr>
        <p:spPr>
          <a:xfrm>
            <a:off x="10289024" y="4964430"/>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Seven-segment displays are common options for showing converted numbers.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91570"/>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Arduino Code</a:t>
            </a:r>
            <a:endParaRPr lang="en-US" sz="4450" dirty="0"/>
          </a:p>
        </p:txBody>
      </p:sp>
      <p:sp>
        <p:nvSpPr>
          <p:cNvPr id="4" name="Shape 1"/>
          <p:cNvSpPr/>
          <p:nvPr/>
        </p:nvSpPr>
        <p:spPr>
          <a:xfrm>
            <a:off x="793790" y="5040511"/>
            <a:ext cx="4196358" cy="2032754"/>
          </a:xfrm>
          <a:prstGeom prst="roundRect">
            <a:avLst>
              <a:gd name="adj" fmla="val 10043"/>
            </a:avLst>
          </a:prstGeom>
          <a:solidFill>
            <a:srgbClr val="E8F3E8"/>
          </a:solidFill>
          <a:ln/>
        </p:spPr>
      </p:sp>
      <p:sp>
        <p:nvSpPr>
          <p:cNvPr id="5" name="Text 2"/>
          <p:cNvSpPr/>
          <p:nvPr/>
        </p:nvSpPr>
        <p:spPr>
          <a:xfrm>
            <a:off x="1020604" y="526732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Input Handling</a:t>
            </a:r>
            <a:endParaRPr lang="en-US" sz="2200" dirty="0"/>
          </a:p>
        </p:txBody>
      </p:sp>
      <p:sp>
        <p:nvSpPr>
          <p:cNvPr id="6" name="Text 3"/>
          <p:cNvSpPr/>
          <p:nvPr/>
        </p:nvSpPr>
        <p:spPr>
          <a:xfrm>
            <a:off x="1020604" y="5757743"/>
            <a:ext cx="3742730"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Code for reading input from the keypad.</a:t>
            </a:r>
            <a:endParaRPr lang="en-US" sz="1750" dirty="0"/>
          </a:p>
        </p:txBody>
      </p:sp>
      <p:sp>
        <p:nvSpPr>
          <p:cNvPr id="7" name="Shape 4"/>
          <p:cNvSpPr/>
          <p:nvPr/>
        </p:nvSpPr>
        <p:spPr>
          <a:xfrm>
            <a:off x="5216962" y="5040511"/>
            <a:ext cx="4196358" cy="2032754"/>
          </a:xfrm>
          <a:prstGeom prst="roundRect">
            <a:avLst>
              <a:gd name="adj" fmla="val 10043"/>
            </a:avLst>
          </a:prstGeom>
          <a:solidFill>
            <a:srgbClr val="E8F3E8"/>
          </a:solidFill>
          <a:ln/>
        </p:spPr>
      </p:sp>
      <p:sp>
        <p:nvSpPr>
          <p:cNvPr id="8" name="Text 5"/>
          <p:cNvSpPr/>
          <p:nvPr/>
        </p:nvSpPr>
        <p:spPr>
          <a:xfrm>
            <a:off x="5443776" y="526732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Conversion Logic</a:t>
            </a:r>
            <a:endParaRPr lang="en-US" sz="2200" dirty="0"/>
          </a:p>
        </p:txBody>
      </p:sp>
      <p:sp>
        <p:nvSpPr>
          <p:cNvPr id="9" name="Text 6"/>
          <p:cNvSpPr/>
          <p:nvPr/>
        </p:nvSpPr>
        <p:spPr>
          <a:xfrm>
            <a:off x="5443776" y="5757743"/>
            <a:ext cx="3742730"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Implement the conversion algorithm based on the chosen bases.</a:t>
            </a:r>
            <a:endParaRPr lang="en-US" sz="1750" dirty="0"/>
          </a:p>
        </p:txBody>
      </p:sp>
      <p:sp>
        <p:nvSpPr>
          <p:cNvPr id="10" name="Shape 7"/>
          <p:cNvSpPr/>
          <p:nvPr/>
        </p:nvSpPr>
        <p:spPr>
          <a:xfrm>
            <a:off x="9640133" y="5040511"/>
            <a:ext cx="4196358" cy="2032754"/>
          </a:xfrm>
          <a:prstGeom prst="roundRect">
            <a:avLst>
              <a:gd name="adj" fmla="val 10043"/>
            </a:avLst>
          </a:prstGeom>
          <a:solidFill>
            <a:srgbClr val="E8F3E8"/>
          </a:solidFill>
          <a:ln/>
        </p:spPr>
      </p:sp>
      <p:sp>
        <p:nvSpPr>
          <p:cNvPr id="11" name="Text 8"/>
          <p:cNvSpPr/>
          <p:nvPr/>
        </p:nvSpPr>
        <p:spPr>
          <a:xfrm>
            <a:off x="9866948" y="526732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Output Display</a:t>
            </a:r>
            <a:endParaRPr lang="en-US" sz="2200" dirty="0"/>
          </a:p>
        </p:txBody>
      </p:sp>
      <p:sp>
        <p:nvSpPr>
          <p:cNvPr id="12" name="Text 9"/>
          <p:cNvSpPr/>
          <p:nvPr/>
        </p:nvSpPr>
        <p:spPr>
          <a:xfrm>
            <a:off x="9866948" y="5757743"/>
            <a:ext cx="3742730"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Code to display the converted number on the chosen display.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63773"/>
          </a:xfrm>
          <a:prstGeom prst="rect">
            <a:avLst/>
          </a:prstGeom>
        </p:spPr>
      </p:pic>
      <p:sp>
        <p:nvSpPr>
          <p:cNvPr id="3" name="Text 0"/>
          <p:cNvSpPr/>
          <p:nvPr/>
        </p:nvSpPr>
        <p:spPr>
          <a:xfrm>
            <a:off x="717828" y="3127772"/>
            <a:ext cx="5964079" cy="640913"/>
          </a:xfrm>
          <a:prstGeom prst="rect">
            <a:avLst/>
          </a:prstGeom>
          <a:noFill/>
          <a:ln/>
        </p:spPr>
        <p:txBody>
          <a:bodyPr wrap="none" lIns="0" tIns="0" rIns="0" bIns="0" rtlCol="0" anchor="t"/>
          <a:lstStyle/>
          <a:p>
            <a:pPr indent="0" marL="0">
              <a:lnSpc>
                <a:spcPts val="5000"/>
              </a:lnSpc>
              <a:buNone/>
            </a:pPr>
            <a:r>
              <a:rPr lang="en-US" sz="4000" b="1" dirty="0">
                <a:solidFill>
                  <a:srgbClr val="3B4540"/>
                </a:solidFill>
                <a:latin typeface="Fraunces Extra Bold" pitchFamily="34" charset="0"/>
                <a:ea typeface="Fraunces Extra Bold" pitchFamily="34" charset="-122"/>
                <a:cs typeface="Fraunces Extra Bold" pitchFamily="34" charset="-120"/>
              </a:rPr>
              <a:t>Testing and Debugging</a:t>
            </a:r>
            <a:endParaRPr lang="en-US" sz="4000" dirty="0"/>
          </a:p>
        </p:txBody>
      </p:sp>
      <p:sp>
        <p:nvSpPr>
          <p:cNvPr id="4" name="Shape 1"/>
          <p:cNvSpPr/>
          <p:nvPr/>
        </p:nvSpPr>
        <p:spPr>
          <a:xfrm>
            <a:off x="7303770" y="4076343"/>
            <a:ext cx="22860" cy="3589139"/>
          </a:xfrm>
          <a:prstGeom prst="roundRect">
            <a:avLst>
              <a:gd name="adj" fmla="val 807508"/>
            </a:avLst>
          </a:prstGeom>
          <a:solidFill>
            <a:srgbClr val="CED9CE"/>
          </a:solidFill>
          <a:ln/>
        </p:spPr>
      </p:sp>
      <p:sp>
        <p:nvSpPr>
          <p:cNvPr id="5" name="Shape 2"/>
          <p:cNvSpPr/>
          <p:nvPr/>
        </p:nvSpPr>
        <p:spPr>
          <a:xfrm>
            <a:off x="6389489" y="4526399"/>
            <a:ext cx="717828" cy="22860"/>
          </a:xfrm>
          <a:prstGeom prst="roundRect">
            <a:avLst>
              <a:gd name="adj" fmla="val 807508"/>
            </a:avLst>
          </a:prstGeom>
          <a:solidFill>
            <a:srgbClr val="CED9CE"/>
          </a:solidFill>
          <a:ln/>
        </p:spPr>
      </p:sp>
      <p:sp>
        <p:nvSpPr>
          <p:cNvPr id="6" name="Shape 3"/>
          <p:cNvSpPr/>
          <p:nvPr/>
        </p:nvSpPr>
        <p:spPr>
          <a:xfrm>
            <a:off x="7084457" y="4307086"/>
            <a:ext cx="461486" cy="461486"/>
          </a:xfrm>
          <a:prstGeom prst="roundRect">
            <a:avLst>
              <a:gd name="adj" fmla="val 40000"/>
            </a:avLst>
          </a:prstGeom>
          <a:solidFill>
            <a:srgbClr val="E8F3E8"/>
          </a:solidFill>
          <a:ln/>
        </p:spPr>
      </p:sp>
      <p:sp>
        <p:nvSpPr>
          <p:cNvPr id="7" name="Text 4"/>
          <p:cNvSpPr/>
          <p:nvPr/>
        </p:nvSpPr>
        <p:spPr>
          <a:xfrm>
            <a:off x="7238405" y="4384000"/>
            <a:ext cx="153472" cy="307658"/>
          </a:xfrm>
          <a:prstGeom prst="rect">
            <a:avLst/>
          </a:prstGeom>
          <a:noFill/>
          <a:ln/>
        </p:spPr>
        <p:txBody>
          <a:bodyPr wrap="none" lIns="0" tIns="0" rIns="0" bIns="0" rtlCol="0" anchor="t"/>
          <a:lstStyle/>
          <a:p>
            <a:pPr algn="ctr" indent="0" marL="0">
              <a:lnSpc>
                <a:spcPts val="2400"/>
              </a:lnSpc>
              <a:buNone/>
            </a:pPr>
            <a:r>
              <a:rPr lang="en-US" sz="2400" b="1" dirty="0">
                <a:solidFill>
                  <a:srgbClr val="405449"/>
                </a:solidFill>
                <a:latin typeface="Fraunces Extra Bold" pitchFamily="34" charset="0"/>
                <a:ea typeface="Fraunces Extra Bold" pitchFamily="34" charset="-122"/>
                <a:cs typeface="Fraunces Extra Bold" pitchFamily="34" charset="-120"/>
              </a:rPr>
              <a:t>1</a:t>
            </a:r>
            <a:endParaRPr lang="en-US" sz="2400" dirty="0"/>
          </a:p>
        </p:txBody>
      </p:sp>
      <p:sp>
        <p:nvSpPr>
          <p:cNvPr id="8" name="Text 5"/>
          <p:cNvSpPr/>
          <p:nvPr/>
        </p:nvSpPr>
        <p:spPr>
          <a:xfrm>
            <a:off x="3623429" y="4281368"/>
            <a:ext cx="2563773" cy="320397"/>
          </a:xfrm>
          <a:prstGeom prst="rect">
            <a:avLst/>
          </a:prstGeom>
          <a:noFill/>
          <a:ln/>
        </p:spPr>
        <p:txBody>
          <a:bodyPr wrap="none" lIns="0" tIns="0" rIns="0" bIns="0" rtlCol="0" anchor="t"/>
          <a:lstStyle/>
          <a:p>
            <a:pPr algn="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Verification</a:t>
            </a:r>
            <a:endParaRPr lang="en-US" sz="2000" dirty="0"/>
          </a:p>
        </p:txBody>
      </p:sp>
      <p:sp>
        <p:nvSpPr>
          <p:cNvPr id="9" name="Text 6"/>
          <p:cNvSpPr/>
          <p:nvPr/>
        </p:nvSpPr>
        <p:spPr>
          <a:xfrm>
            <a:off x="717828" y="4724757"/>
            <a:ext cx="5469374" cy="656273"/>
          </a:xfrm>
          <a:prstGeom prst="rect">
            <a:avLst/>
          </a:prstGeom>
          <a:noFill/>
          <a:ln/>
        </p:spPr>
        <p:txBody>
          <a:bodyPr wrap="square" lIns="0" tIns="0" rIns="0" bIns="0" rtlCol="0" anchor="t"/>
          <a:lstStyle/>
          <a:p>
            <a:pPr algn="r" indent="0" marL="0">
              <a:lnSpc>
                <a:spcPts val="2550"/>
              </a:lnSpc>
              <a:buNone/>
            </a:pPr>
            <a:r>
              <a:rPr lang="en-US" sz="1600" dirty="0">
                <a:solidFill>
                  <a:srgbClr val="405449"/>
                </a:solidFill>
                <a:latin typeface="Nobile" pitchFamily="34" charset="0"/>
                <a:ea typeface="Nobile" pitchFamily="34" charset="-122"/>
                <a:cs typeface="Nobile" pitchFamily="34" charset="-120"/>
              </a:rPr>
              <a:t>Test the system with various numbers and ensure that the output matches the expected values.</a:t>
            </a:r>
            <a:endParaRPr lang="en-US" sz="1600" dirty="0"/>
          </a:p>
        </p:txBody>
      </p:sp>
      <p:sp>
        <p:nvSpPr>
          <p:cNvPr id="10" name="Shape 7"/>
          <p:cNvSpPr/>
          <p:nvPr/>
        </p:nvSpPr>
        <p:spPr>
          <a:xfrm>
            <a:off x="7523083" y="5551765"/>
            <a:ext cx="717828" cy="22860"/>
          </a:xfrm>
          <a:prstGeom prst="roundRect">
            <a:avLst>
              <a:gd name="adj" fmla="val 807508"/>
            </a:avLst>
          </a:prstGeom>
          <a:solidFill>
            <a:srgbClr val="CED9CE"/>
          </a:solidFill>
          <a:ln/>
        </p:spPr>
      </p:sp>
      <p:sp>
        <p:nvSpPr>
          <p:cNvPr id="11" name="Shape 8"/>
          <p:cNvSpPr/>
          <p:nvPr/>
        </p:nvSpPr>
        <p:spPr>
          <a:xfrm>
            <a:off x="7084457" y="5332452"/>
            <a:ext cx="461486" cy="461486"/>
          </a:xfrm>
          <a:prstGeom prst="roundRect">
            <a:avLst>
              <a:gd name="adj" fmla="val 40000"/>
            </a:avLst>
          </a:prstGeom>
          <a:solidFill>
            <a:srgbClr val="E8F3E8"/>
          </a:solidFill>
          <a:ln/>
        </p:spPr>
      </p:sp>
      <p:sp>
        <p:nvSpPr>
          <p:cNvPr id="12" name="Text 9"/>
          <p:cNvSpPr/>
          <p:nvPr/>
        </p:nvSpPr>
        <p:spPr>
          <a:xfrm>
            <a:off x="7214711" y="5409367"/>
            <a:ext cx="200978" cy="307658"/>
          </a:xfrm>
          <a:prstGeom prst="rect">
            <a:avLst/>
          </a:prstGeom>
          <a:noFill/>
          <a:ln/>
        </p:spPr>
        <p:txBody>
          <a:bodyPr wrap="none" lIns="0" tIns="0" rIns="0" bIns="0" rtlCol="0" anchor="t"/>
          <a:lstStyle/>
          <a:p>
            <a:pPr algn="ctr" indent="0" marL="0">
              <a:lnSpc>
                <a:spcPts val="2400"/>
              </a:lnSpc>
              <a:buNone/>
            </a:pPr>
            <a:r>
              <a:rPr lang="en-US" sz="2400" b="1" dirty="0">
                <a:solidFill>
                  <a:srgbClr val="405449"/>
                </a:solidFill>
                <a:latin typeface="Fraunces Extra Bold" pitchFamily="34" charset="0"/>
                <a:ea typeface="Fraunces Extra Bold" pitchFamily="34" charset="-122"/>
                <a:cs typeface="Fraunces Extra Bold" pitchFamily="34" charset="-120"/>
              </a:rPr>
              <a:t>2</a:t>
            </a:r>
            <a:endParaRPr lang="en-US" sz="2400" dirty="0"/>
          </a:p>
        </p:txBody>
      </p:sp>
      <p:sp>
        <p:nvSpPr>
          <p:cNvPr id="13" name="Text 10"/>
          <p:cNvSpPr/>
          <p:nvPr/>
        </p:nvSpPr>
        <p:spPr>
          <a:xfrm>
            <a:off x="8443198" y="5306735"/>
            <a:ext cx="2563773" cy="320397"/>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Debugging</a:t>
            </a:r>
            <a:endParaRPr lang="en-US" sz="2000" dirty="0"/>
          </a:p>
        </p:txBody>
      </p:sp>
      <p:sp>
        <p:nvSpPr>
          <p:cNvPr id="14" name="Text 11"/>
          <p:cNvSpPr/>
          <p:nvPr/>
        </p:nvSpPr>
        <p:spPr>
          <a:xfrm>
            <a:off x="8443198" y="5750123"/>
            <a:ext cx="5469374" cy="656273"/>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Use the serial monitor to observe the data flow and identify any errors.</a:t>
            </a:r>
            <a:endParaRPr lang="en-US" sz="1600" dirty="0"/>
          </a:p>
        </p:txBody>
      </p:sp>
      <p:sp>
        <p:nvSpPr>
          <p:cNvPr id="15" name="Shape 12"/>
          <p:cNvSpPr/>
          <p:nvPr/>
        </p:nvSpPr>
        <p:spPr>
          <a:xfrm>
            <a:off x="6389489" y="6474619"/>
            <a:ext cx="717828" cy="22860"/>
          </a:xfrm>
          <a:prstGeom prst="roundRect">
            <a:avLst>
              <a:gd name="adj" fmla="val 807508"/>
            </a:avLst>
          </a:prstGeom>
          <a:solidFill>
            <a:srgbClr val="CED9CE"/>
          </a:solidFill>
          <a:ln/>
        </p:spPr>
      </p:sp>
      <p:sp>
        <p:nvSpPr>
          <p:cNvPr id="16" name="Shape 13"/>
          <p:cNvSpPr/>
          <p:nvPr/>
        </p:nvSpPr>
        <p:spPr>
          <a:xfrm>
            <a:off x="7084457" y="6255306"/>
            <a:ext cx="461486" cy="461486"/>
          </a:xfrm>
          <a:prstGeom prst="roundRect">
            <a:avLst>
              <a:gd name="adj" fmla="val 40000"/>
            </a:avLst>
          </a:prstGeom>
          <a:solidFill>
            <a:srgbClr val="E8F3E8"/>
          </a:solidFill>
          <a:ln/>
        </p:spPr>
      </p:sp>
      <p:sp>
        <p:nvSpPr>
          <p:cNvPr id="17" name="Text 14"/>
          <p:cNvSpPr/>
          <p:nvPr/>
        </p:nvSpPr>
        <p:spPr>
          <a:xfrm>
            <a:off x="7222212" y="6332220"/>
            <a:ext cx="185857" cy="307658"/>
          </a:xfrm>
          <a:prstGeom prst="rect">
            <a:avLst/>
          </a:prstGeom>
          <a:noFill/>
          <a:ln/>
        </p:spPr>
        <p:txBody>
          <a:bodyPr wrap="none" lIns="0" tIns="0" rIns="0" bIns="0" rtlCol="0" anchor="t"/>
          <a:lstStyle/>
          <a:p>
            <a:pPr algn="ctr" indent="0" marL="0">
              <a:lnSpc>
                <a:spcPts val="2400"/>
              </a:lnSpc>
              <a:buNone/>
            </a:pPr>
            <a:r>
              <a:rPr lang="en-US" sz="2400" b="1" dirty="0">
                <a:solidFill>
                  <a:srgbClr val="405449"/>
                </a:solidFill>
                <a:latin typeface="Fraunces Extra Bold" pitchFamily="34" charset="0"/>
                <a:ea typeface="Fraunces Extra Bold" pitchFamily="34" charset="-122"/>
                <a:cs typeface="Fraunces Extra Bold" pitchFamily="34" charset="-120"/>
              </a:rPr>
              <a:t>3</a:t>
            </a:r>
            <a:endParaRPr lang="en-US" sz="2400" dirty="0"/>
          </a:p>
        </p:txBody>
      </p:sp>
      <p:sp>
        <p:nvSpPr>
          <p:cNvPr id="18" name="Text 15"/>
          <p:cNvSpPr/>
          <p:nvPr/>
        </p:nvSpPr>
        <p:spPr>
          <a:xfrm>
            <a:off x="3623429" y="6229588"/>
            <a:ext cx="2563773" cy="320397"/>
          </a:xfrm>
          <a:prstGeom prst="rect">
            <a:avLst/>
          </a:prstGeom>
          <a:noFill/>
          <a:ln/>
        </p:spPr>
        <p:txBody>
          <a:bodyPr wrap="none" lIns="0" tIns="0" rIns="0" bIns="0" rtlCol="0" anchor="t"/>
          <a:lstStyle/>
          <a:p>
            <a:pPr algn="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Fine-tuning</a:t>
            </a:r>
            <a:endParaRPr lang="en-US" sz="2000" dirty="0"/>
          </a:p>
        </p:txBody>
      </p:sp>
      <p:sp>
        <p:nvSpPr>
          <p:cNvPr id="19" name="Text 16"/>
          <p:cNvSpPr/>
          <p:nvPr/>
        </p:nvSpPr>
        <p:spPr>
          <a:xfrm>
            <a:off x="717828" y="6672977"/>
            <a:ext cx="5469374" cy="656273"/>
          </a:xfrm>
          <a:prstGeom prst="rect">
            <a:avLst/>
          </a:prstGeom>
          <a:noFill/>
          <a:ln/>
        </p:spPr>
        <p:txBody>
          <a:bodyPr wrap="square" lIns="0" tIns="0" rIns="0" bIns="0" rtlCol="0" anchor="t"/>
          <a:lstStyle/>
          <a:p>
            <a:pPr algn="r" indent="0" marL="0">
              <a:lnSpc>
                <a:spcPts val="2550"/>
              </a:lnSpc>
              <a:buNone/>
            </a:pPr>
            <a:r>
              <a:rPr lang="en-US" sz="1600" dirty="0">
                <a:solidFill>
                  <a:srgbClr val="405449"/>
                </a:solidFill>
                <a:latin typeface="Nobile" pitchFamily="34" charset="0"/>
                <a:ea typeface="Nobile" pitchFamily="34" charset="-122"/>
                <a:cs typeface="Nobile" pitchFamily="34" charset="-120"/>
              </a:rPr>
              <a:t>Refine the code based on the testing results and address any observed issues.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02881"/>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Application</a:t>
            </a:r>
            <a:endParaRPr lang="en-US" sz="4450" dirty="0"/>
          </a:p>
        </p:txBody>
      </p:sp>
      <p:pic>
        <p:nvPicPr>
          <p:cNvPr id="4" name="Image 1" descr="preencoded.png">    </p:cNvPr>
          <p:cNvPicPr>
            <a:picLocks noChangeAspect="1"/>
          </p:cNvPicPr>
          <p:nvPr/>
        </p:nvPicPr>
        <p:blipFill>
          <a:blip r:embed="rId2"/>
          <a:stretch>
            <a:fillRect/>
          </a:stretch>
        </p:blipFill>
        <p:spPr>
          <a:xfrm>
            <a:off x="793790" y="5051822"/>
            <a:ext cx="566976" cy="566976"/>
          </a:xfrm>
          <a:prstGeom prst="rect">
            <a:avLst/>
          </a:prstGeom>
        </p:spPr>
      </p:pic>
      <p:sp>
        <p:nvSpPr>
          <p:cNvPr id="5" name="Text 1"/>
          <p:cNvSpPr/>
          <p:nvPr/>
        </p:nvSpPr>
        <p:spPr>
          <a:xfrm>
            <a:off x="793790" y="584561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Educational Tool</a:t>
            </a:r>
            <a:endParaRPr lang="en-US" sz="2200" dirty="0"/>
          </a:p>
        </p:txBody>
      </p:sp>
      <p:sp>
        <p:nvSpPr>
          <p:cNvPr id="6" name="Text 2"/>
          <p:cNvSpPr/>
          <p:nvPr/>
        </p:nvSpPr>
        <p:spPr>
          <a:xfrm>
            <a:off x="793790" y="6336030"/>
            <a:ext cx="6351270"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A useful tool for teaching basic number systems and conversion concepts.</a:t>
            </a:r>
            <a:endParaRPr lang="en-US" sz="1750" dirty="0"/>
          </a:p>
        </p:txBody>
      </p:sp>
      <p:pic>
        <p:nvPicPr>
          <p:cNvPr id="7" name="Image 2" descr="preencoded.png">    </p:cNvPr>
          <p:cNvPicPr>
            <a:picLocks noChangeAspect="1"/>
          </p:cNvPicPr>
          <p:nvPr/>
        </p:nvPicPr>
        <p:blipFill>
          <a:blip r:embed="rId3"/>
          <a:stretch>
            <a:fillRect/>
          </a:stretch>
        </p:blipFill>
        <p:spPr>
          <a:xfrm>
            <a:off x="7485221" y="5051822"/>
            <a:ext cx="566976" cy="566976"/>
          </a:xfrm>
          <a:prstGeom prst="rect">
            <a:avLst/>
          </a:prstGeom>
        </p:spPr>
      </p:pic>
      <p:sp>
        <p:nvSpPr>
          <p:cNvPr id="8" name="Text 3"/>
          <p:cNvSpPr/>
          <p:nvPr/>
        </p:nvSpPr>
        <p:spPr>
          <a:xfrm>
            <a:off x="7485221" y="584561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Basic Calculator</a:t>
            </a:r>
            <a:endParaRPr lang="en-US" sz="2200" dirty="0"/>
          </a:p>
        </p:txBody>
      </p:sp>
      <p:sp>
        <p:nvSpPr>
          <p:cNvPr id="9" name="Text 4"/>
          <p:cNvSpPr/>
          <p:nvPr/>
        </p:nvSpPr>
        <p:spPr>
          <a:xfrm>
            <a:off x="7485221" y="6336030"/>
            <a:ext cx="63513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Extend the functionality to include other mathematical operations and functions.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90749"/>
            <a:ext cx="6065877"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Future Enhancement</a:t>
            </a:r>
            <a:endParaRPr lang="en-US" sz="4450" dirty="0"/>
          </a:p>
        </p:txBody>
      </p:sp>
      <p:sp>
        <p:nvSpPr>
          <p:cNvPr id="4" name="Shape 1"/>
          <p:cNvSpPr/>
          <p:nvPr/>
        </p:nvSpPr>
        <p:spPr>
          <a:xfrm>
            <a:off x="793790" y="5394841"/>
            <a:ext cx="510302" cy="510302"/>
          </a:xfrm>
          <a:prstGeom prst="roundRect">
            <a:avLst>
              <a:gd name="adj" fmla="val 40005"/>
            </a:avLst>
          </a:prstGeom>
          <a:solidFill>
            <a:srgbClr val="E8F3E8"/>
          </a:solidFill>
          <a:ln/>
        </p:spPr>
      </p:sp>
      <p:sp>
        <p:nvSpPr>
          <p:cNvPr id="5" name="Text 2"/>
          <p:cNvSpPr/>
          <p:nvPr/>
        </p:nvSpPr>
        <p:spPr>
          <a:xfrm>
            <a:off x="964049" y="5479852"/>
            <a:ext cx="169783"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1</a:t>
            </a:r>
            <a:endParaRPr lang="en-US" sz="2650" dirty="0"/>
          </a:p>
        </p:txBody>
      </p:sp>
      <p:sp>
        <p:nvSpPr>
          <p:cNvPr id="6" name="Text 3"/>
          <p:cNvSpPr/>
          <p:nvPr/>
        </p:nvSpPr>
        <p:spPr>
          <a:xfrm>
            <a:off x="1530906" y="5394841"/>
            <a:ext cx="3275767"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Multi-Base Conversion</a:t>
            </a:r>
            <a:endParaRPr lang="en-US" sz="2200" dirty="0"/>
          </a:p>
        </p:txBody>
      </p:sp>
      <p:sp>
        <p:nvSpPr>
          <p:cNvPr id="7" name="Text 4"/>
          <p:cNvSpPr/>
          <p:nvPr/>
        </p:nvSpPr>
        <p:spPr>
          <a:xfrm>
            <a:off x="1530906" y="5885259"/>
            <a:ext cx="5670947"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Implement the system to handle conversion between various bases like binary, octal, hexadecimal, and decimal.</a:t>
            </a:r>
            <a:endParaRPr lang="en-US" sz="1750" dirty="0"/>
          </a:p>
        </p:txBody>
      </p:sp>
      <p:sp>
        <p:nvSpPr>
          <p:cNvPr id="8" name="Shape 5"/>
          <p:cNvSpPr/>
          <p:nvPr/>
        </p:nvSpPr>
        <p:spPr>
          <a:xfrm>
            <a:off x="7428667" y="5394841"/>
            <a:ext cx="510302" cy="510302"/>
          </a:xfrm>
          <a:prstGeom prst="roundRect">
            <a:avLst>
              <a:gd name="adj" fmla="val 40005"/>
            </a:avLst>
          </a:prstGeom>
          <a:solidFill>
            <a:srgbClr val="E8F3E8"/>
          </a:solidFill>
          <a:ln/>
        </p:spPr>
      </p:sp>
      <p:sp>
        <p:nvSpPr>
          <p:cNvPr id="9" name="Text 6"/>
          <p:cNvSpPr/>
          <p:nvPr/>
        </p:nvSpPr>
        <p:spPr>
          <a:xfrm>
            <a:off x="7572613" y="5479852"/>
            <a:ext cx="222409"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2</a:t>
            </a:r>
            <a:endParaRPr lang="en-US" sz="2650" dirty="0"/>
          </a:p>
        </p:txBody>
      </p:sp>
      <p:sp>
        <p:nvSpPr>
          <p:cNvPr id="10" name="Text 7"/>
          <p:cNvSpPr/>
          <p:nvPr/>
        </p:nvSpPr>
        <p:spPr>
          <a:xfrm>
            <a:off x="8165783" y="5394841"/>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Graphical Interface</a:t>
            </a:r>
            <a:endParaRPr lang="en-US" sz="2200" dirty="0"/>
          </a:p>
        </p:txBody>
      </p:sp>
      <p:sp>
        <p:nvSpPr>
          <p:cNvPr id="11" name="Text 8"/>
          <p:cNvSpPr/>
          <p:nvPr/>
        </p:nvSpPr>
        <p:spPr>
          <a:xfrm>
            <a:off x="8165783" y="5885259"/>
            <a:ext cx="5670947"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Develop a graphical interface to control the system and visualize the conversion process.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2024-11-13T03:31:37Z</dcterms:created>
  <dcterms:modified xsi:type="dcterms:W3CDTF">2024-11-13T03:31:37Z</dcterms:modified>
</cp:coreProperties>
</file>